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58" r:id="rId4"/>
    <p:sldId id="260" r:id="rId5"/>
    <p:sldId id="257" r:id="rId6"/>
    <p:sldId id="261" r:id="rId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9" roundtripDataSignature="AMtx7mip/FMlRZW4yBd7hR2n+zKp2/Wf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42" d="100"/>
          <a:sy n="242" d="100"/>
        </p:scale>
        <p:origin x="32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8367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4769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0829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088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9"/>
          <p:cNvSpPr txBox="1"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8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body" idx="1"/>
          </p:nvPr>
        </p:nvSpPr>
        <p:spPr>
          <a:xfrm rot="5400000">
            <a:off x="2008982" y="-296068"/>
            <a:ext cx="5126037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9"/>
          <p:cNvSpPr txBox="1">
            <a:spLocks noGrp="1"/>
          </p:cNvSpPr>
          <p:nvPr>
            <p:ph type="title"/>
          </p:nvPr>
        </p:nvSpPr>
        <p:spPr>
          <a:xfrm rot="5400000">
            <a:off x="4732338" y="2388749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body" idx="1"/>
          </p:nvPr>
        </p:nvSpPr>
        <p:spPr>
          <a:xfrm rot="5400000">
            <a:off x="541338" y="407548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9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1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21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body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3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4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4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5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>
            <a:spLocks noGrp="1"/>
          </p:cNvSpPr>
          <p:nvPr>
            <p:ph type="title"/>
          </p:nvPr>
        </p:nvSpPr>
        <p:spPr>
          <a:xfrm>
            <a:off x="457201" y="485478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body" idx="1"/>
          </p:nvPr>
        </p:nvSpPr>
        <p:spPr>
          <a:xfrm>
            <a:off x="3575050" y="48548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body" idx="2"/>
          </p:nvPr>
        </p:nvSpPr>
        <p:spPr>
          <a:xfrm>
            <a:off x="457201" y="164753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8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938" y="6524627"/>
            <a:ext cx="9144000" cy="3460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8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8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8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2" name="Google Shape;12;p18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-3175" y="0"/>
            <a:ext cx="9150350" cy="3365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pris/nmapgprview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b="1" spc="-150" dirty="0"/>
              <a:t>PMS </a:t>
            </a:r>
            <a:r>
              <a:rPr lang="ko-KR" sz="3600" b="1" spc="-150" dirty="0" err="1"/>
              <a:t>Road</a:t>
            </a:r>
            <a:r>
              <a:rPr lang="ko-KR" sz="3600" b="1" spc="-150" dirty="0"/>
              <a:t> </a:t>
            </a:r>
            <a:r>
              <a:rPr lang="ko-KR" sz="3600" b="1" spc="-150" dirty="0" err="1"/>
              <a:t>image</a:t>
            </a:r>
            <a:r>
              <a:rPr lang="ko-KR" sz="3600" b="1" spc="-150" dirty="0"/>
              <a:t> </a:t>
            </a:r>
            <a:br>
              <a:rPr lang="en-US" altLang="ko-KR" sz="3600" b="1" spc="-150" dirty="0"/>
            </a:br>
            <a:r>
              <a:rPr lang="ko-KR" sz="3600" b="1" spc="-150" dirty="0" err="1"/>
              <a:t>on</a:t>
            </a:r>
            <a:r>
              <a:rPr lang="ko-KR" sz="3600" b="1" spc="-150" dirty="0"/>
              <a:t> STATIC MAP</a:t>
            </a:r>
            <a:r>
              <a:rPr lang="en-US" altLang="ko-KR" sz="3600" b="1" spc="-150" dirty="0"/>
              <a:t> (WPF)</a:t>
            </a:r>
            <a:endParaRPr sz="3600" b="1" spc="-150" dirty="0"/>
          </a:p>
        </p:txBody>
      </p:sp>
      <p:sp>
        <p:nvSpPr>
          <p:cNvPr id="87" name="Google Shape;87;p1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ko-KR"/>
              <a:t>2024.08.31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ko-KR"/>
              <a:t>김 상 현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ko-KR"/>
              <a:t>GPR 사업부 / 기술연구소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ko-KR"/>
              <a:t>이성 주식회사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목차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8383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PMS road image on Static map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5"/>
            <a:ext cx="7985464" cy="131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GPR/PMS </a:t>
            </a:r>
            <a:r>
              <a:rPr lang="ko-KR" altLang="en-US" dirty="0"/>
              <a:t>프로그램 </a:t>
            </a:r>
            <a:r>
              <a:rPr lang="en-US" dirty="0"/>
              <a:t>NAVER Dynamic map </a:t>
            </a:r>
            <a:r>
              <a:rPr lang="ko-KR" altLang="en-US" dirty="0" err="1"/>
              <a:t>사용중</a:t>
            </a:r>
            <a:endParaRPr lang="en-US" dirty="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Static map </a:t>
            </a:r>
            <a:r>
              <a:rPr lang="ko-KR" altLang="en-US" dirty="0"/>
              <a:t>사용이 </a:t>
            </a:r>
            <a:r>
              <a:rPr lang="en-US" dirty="0"/>
              <a:t>Naver Map service </a:t>
            </a:r>
            <a:r>
              <a:rPr lang="ko-KR" altLang="en-US" dirty="0"/>
              <a:t>덜 요청하고</a:t>
            </a:r>
            <a:r>
              <a:rPr lang="en-US" altLang="ko-KR" dirty="0"/>
              <a:t>, </a:t>
            </a:r>
            <a:r>
              <a:rPr lang="ko-KR" altLang="en-US" dirty="0"/>
              <a:t>데이터에 따른 위치 표시등이 수월할 것으로 예상됨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3" name="그림 2" descr="스크린샷, 텍스트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E024327-FBF0-B0F7-E93B-825104879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246" y="2574524"/>
            <a:ext cx="5841507" cy="364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009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PMS road image on Static map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5"/>
            <a:ext cx="7985464" cy="131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Repo: </a:t>
            </a:r>
            <a:r>
              <a:rPr lang="en-US" dirty="0">
                <a:hlinkClick r:id="rId3"/>
              </a:rPr>
              <a:t>https://github.com/gpris/nmapgprviewer</a:t>
            </a:r>
            <a:r>
              <a:rPr lang="en-US" dirty="0"/>
              <a:t> (private)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1145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Checklists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SzPts val="2400"/>
              <a:buNone/>
            </a:pPr>
            <a:r>
              <a:rPr lang="en-US" altLang="ko-KR" sz="1600" dirty="0"/>
              <a:t>□/√ (Not done/Done)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sz="2400" dirty="0"/>
              <a:t>√</a:t>
            </a:r>
            <a:r>
              <a:rPr lang="en-US" altLang="ko-KR" dirty="0"/>
              <a:t> </a:t>
            </a:r>
            <a:r>
              <a:rPr lang="en-US" dirty="0"/>
              <a:t>WPF</a:t>
            </a:r>
            <a:r>
              <a:rPr lang="ko-KR" altLang="en-US" dirty="0"/>
              <a:t>로 </a:t>
            </a:r>
            <a:r>
              <a:rPr lang="en-US" altLang="ko-KR" dirty="0"/>
              <a:t>Naver Static Map</a:t>
            </a:r>
            <a:r>
              <a:rPr lang="ko-KR" altLang="en-US" dirty="0"/>
              <a:t>표시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sz="2400" dirty="0"/>
              <a:t>√</a:t>
            </a:r>
            <a:r>
              <a:rPr lang="en-US" altLang="ko-KR" dirty="0"/>
              <a:t> Lat/</a:t>
            </a:r>
            <a:r>
              <a:rPr lang="en-US" altLang="ko-KR" dirty="0" err="1"/>
              <a:t>Lng</a:t>
            </a:r>
            <a:r>
              <a:rPr lang="ko-KR" altLang="en-US" dirty="0"/>
              <a:t>로 </a:t>
            </a:r>
            <a:r>
              <a:rPr lang="en-US" altLang="ko-KR" dirty="0"/>
              <a:t>Static map</a:t>
            </a:r>
            <a:r>
              <a:rPr lang="ko-KR" altLang="en-US" dirty="0"/>
              <a:t>상의 위치표시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sz="2400" dirty="0"/>
              <a:t>√</a:t>
            </a:r>
            <a:r>
              <a:rPr lang="en-US" altLang="ko-KR" dirty="0"/>
              <a:t> Line draw (Two GPS points)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sz="2400" dirty="0"/>
              <a:t>√</a:t>
            </a:r>
            <a:r>
              <a:rPr lang="en-US" altLang="ko-KR" dirty="0"/>
              <a:t> PMS bitmap drawing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sz="2400" dirty="0"/>
              <a:t>√</a:t>
            </a:r>
            <a:r>
              <a:rPr lang="en-US" altLang="ko-KR" dirty="0"/>
              <a:t> </a:t>
            </a:r>
            <a:r>
              <a:rPr lang="en-US" dirty="0"/>
              <a:t>Rotating bitmap image base on two points </a:t>
            </a:r>
            <a:r>
              <a:rPr lang="en-US" dirty="0" err="1"/>
              <a:t>src</a:t>
            </a:r>
            <a:r>
              <a:rPr lang="en-US" dirty="0"/>
              <a:t> to </a:t>
            </a:r>
            <a:r>
              <a:rPr lang="en-US" dirty="0" err="1"/>
              <a:t>dst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□ </a:t>
            </a:r>
            <a:r>
              <a:rPr lang="en-US" dirty="0"/>
              <a:t>Road image(4m x 10m) draw based on zoom level</a:t>
            </a:r>
          </a:p>
          <a:p>
            <a:pPr marL="0" indent="0">
              <a:spcBef>
                <a:spcPts val="0"/>
              </a:spcBef>
              <a:buSzPts val="2400"/>
              <a:buNone/>
            </a:pPr>
            <a:r>
              <a:rPr lang="en-US" altLang="ko-KR" sz="2400" dirty="0"/>
              <a:t>√</a:t>
            </a:r>
            <a:r>
              <a:rPr lang="en-US" altLang="ko-KR" dirty="0"/>
              <a:t> </a:t>
            </a:r>
            <a:r>
              <a:rPr lang="en-US" dirty="0"/>
              <a:t>Static map zoom level study get scale factors</a:t>
            </a:r>
          </a:p>
          <a:p>
            <a:pPr marL="0" indent="0">
              <a:spcBef>
                <a:spcPts val="0"/>
              </a:spcBef>
              <a:buSzPts val="2400"/>
              <a:buNone/>
            </a:pPr>
            <a:r>
              <a:rPr lang="en-US" altLang="ko-KR" dirty="0"/>
              <a:t>□ Get direction (</a:t>
            </a:r>
            <a:r>
              <a:rPr lang="en-US" altLang="ko-KR" dirty="0" err="1"/>
              <a:t>prev</a:t>
            </a:r>
            <a:r>
              <a:rPr lang="en-US" altLang="ko-KR" dirty="0"/>
              <a:t> position to current position)</a:t>
            </a:r>
            <a:endParaRPr lang="en-US" dirty="0"/>
          </a:p>
          <a:p>
            <a:pPr marL="0" indent="0">
              <a:spcBef>
                <a:spcPts val="0"/>
              </a:spcBef>
              <a:buSzPts val="2400"/>
              <a:buNone/>
            </a:pPr>
            <a:r>
              <a:rPr lang="en-US" altLang="ko-KR" dirty="0"/>
              <a:t>□ </a:t>
            </a:r>
            <a:r>
              <a:rPr lang="en-US" dirty="0"/>
              <a:t>Draw one line scan based on direction of GPS path.</a:t>
            </a:r>
          </a:p>
          <a:p>
            <a:pPr marL="0" indent="0">
              <a:spcBef>
                <a:spcPts val="0"/>
              </a:spcBef>
              <a:buSzPts val="2400"/>
              <a:buNone/>
            </a:pPr>
            <a:r>
              <a:rPr lang="en-US" altLang="ko-KR" dirty="0"/>
              <a:t>□ Get sampling rate (PMS : 1mm /GPR : 80mm)</a:t>
            </a:r>
            <a:endParaRPr lang="en-US" dirty="0"/>
          </a:p>
          <a:p>
            <a:pPr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Zoom Scale factors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  <a:p>
            <a:pPr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표 1">
                <a:extLst>
                  <a:ext uri="{FF2B5EF4-FFF2-40B4-BE49-F238E27FC236}">
                    <a16:creationId xmlns:a16="http://schemas.microsoft.com/office/drawing/2014/main" id="{8CCE2C75-161F-E48C-5EE7-E581C8B3630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68634969"/>
                  </p:ext>
                </p:extLst>
              </p:nvPr>
            </p:nvGraphicFramePr>
            <p:xfrm>
              <a:off x="762000" y="1179405"/>
              <a:ext cx="7620000" cy="522448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39299">
                      <a:extLst>
                        <a:ext uri="{9D8B030D-6E8A-4147-A177-3AD203B41FA5}">
                          <a16:colId xmlns:a16="http://schemas.microsoft.com/office/drawing/2014/main" val="3368445809"/>
                        </a:ext>
                      </a:extLst>
                    </a:gridCol>
                    <a:gridCol w="1216909">
                      <a:extLst>
                        <a:ext uri="{9D8B030D-6E8A-4147-A177-3AD203B41FA5}">
                          <a16:colId xmlns:a16="http://schemas.microsoft.com/office/drawing/2014/main" val="2131546266"/>
                        </a:ext>
                      </a:extLst>
                    </a:gridCol>
                    <a:gridCol w="1691296">
                      <a:extLst>
                        <a:ext uri="{9D8B030D-6E8A-4147-A177-3AD203B41FA5}">
                          <a16:colId xmlns:a16="http://schemas.microsoft.com/office/drawing/2014/main" val="188584020"/>
                        </a:ext>
                      </a:extLst>
                    </a:gridCol>
                    <a:gridCol w="1264006">
                      <a:extLst>
                        <a:ext uri="{9D8B030D-6E8A-4147-A177-3AD203B41FA5}">
                          <a16:colId xmlns:a16="http://schemas.microsoft.com/office/drawing/2014/main" val="762030522"/>
                        </a:ext>
                      </a:extLst>
                    </a:gridCol>
                    <a:gridCol w="1490366">
                      <a:extLst>
                        <a:ext uri="{9D8B030D-6E8A-4147-A177-3AD203B41FA5}">
                          <a16:colId xmlns:a16="http://schemas.microsoft.com/office/drawing/2014/main" val="614876643"/>
                        </a:ext>
                      </a:extLst>
                    </a:gridCol>
                    <a:gridCol w="918124">
                      <a:extLst>
                        <a:ext uri="{9D8B030D-6E8A-4147-A177-3AD203B41FA5}">
                          <a16:colId xmlns:a16="http://schemas.microsoft.com/office/drawing/2014/main" val="3977648650"/>
                        </a:ext>
                      </a:extLst>
                    </a:gridCol>
                  </a:tblGrid>
                  <a:tr h="776817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Zoom Level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Pixels  per 1 meter 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Road image</a:t>
                          </a:r>
                        </a:p>
                        <a:p>
                          <a:pPr algn="ctr" latinLnBrk="1"/>
                          <a:r>
                            <a:rPr lang="en-US" altLang="ko-KR" sz="1400" dirty="0"/>
                            <a:t>(w x h </a:t>
                          </a:r>
                          <a:r>
                            <a:rPr lang="en-US" altLang="ko-KR" sz="1400" dirty="0" err="1"/>
                            <a:t>px</a:t>
                          </a:r>
                          <a:r>
                            <a:rPr lang="en-US" altLang="ko-KR" sz="1400" dirty="0"/>
                            <a:t>)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Scaled Road image ratio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1line scan image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en-US" altLang="ko-KR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54592352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1…13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0.125px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1x2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1/8000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8m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−3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ko-KR" sz="1400" dirty="0"/>
                            <a:t>  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26533059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14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0.25px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 x 2.5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1/4000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4m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−2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ko-KR" sz="1400" dirty="0"/>
                            <a:t>  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38951216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15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0.5px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2 x 5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1/2000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2m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ko-KR" sz="1400" dirty="0"/>
                            <a:t> 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75459697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16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4 x 10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ko-KR" sz="1400" dirty="0"/>
                            <a:t> 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29924562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17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2px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8 x 20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1/500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0.5m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1 </m:t>
                                  </m:r>
                                </m:sup>
                              </m:sSup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</m:oMath>
                          </a14:m>
                          <a:r>
                            <a:rPr lang="en-US" altLang="ko-KR" sz="1400" dirty="0"/>
                            <a:t> 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90500506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18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4px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16 x 40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1/250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0.25m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2 </m:t>
                                  </m:r>
                                </m:sup>
                              </m:sSup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</m:oMath>
                          </a14:m>
                          <a:r>
                            <a:rPr lang="en-US" altLang="ko-KR" sz="1400" dirty="0"/>
                            <a:t> 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32961409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19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8px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32 x 80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1/125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0.125m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3 </m:t>
                                  </m:r>
                                </m:sup>
                              </m:sSup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</m:oMath>
                          </a14:m>
                          <a:r>
                            <a:rPr lang="en-US" altLang="ko-KR" sz="1400" dirty="0"/>
                            <a:t> 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3812667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20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16px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64 x 160 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1/62.5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0.0625m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ko-KR" sz="1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4 </m:t>
                                  </m:r>
                                </m:sup>
                              </m:sSup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</m:oMath>
                          </a14:m>
                          <a:r>
                            <a:rPr lang="en-US" altLang="ko-KR" sz="1400" dirty="0"/>
                            <a:t> 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3645271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표 1">
                <a:extLst>
                  <a:ext uri="{FF2B5EF4-FFF2-40B4-BE49-F238E27FC236}">
                    <a16:creationId xmlns:a16="http://schemas.microsoft.com/office/drawing/2014/main" id="{8CCE2C75-161F-E48C-5EE7-E581C8B3630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68634969"/>
                  </p:ext>
                </p:extLst>
              </p:nvPr>
            </p:nvGraphicFramePr>
            <p:xfrm>
              <a:off x="762000" y="1179405"/>
              <a:ext cx="7620000" cy="522448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039299">
                      <a:extLst>
                        <a:ext uri="{9D8B030D-6E8A-4147-A177-3AD203B41FA5}">
                          <a16:colId xmlns:a16="http://schemas.microsoft.com/office/drawing/2014/main" val="3368445809"/>
                        </a:ext>
                      </a:extLst>
                    </a:gridCol>
                    <a:gridCol w="1216909">
                      <a:extLst>
                        <a:ext uri="{9D8B030D-6E8A-4147-A177-3AD203B41FA5}">
                          <a16:colId xmlns:a16="http://schemas.microsoft.com/office/drawing/2014/main" val="2131546266"/>
                        </a:ext>
                      </a:extLst>
                    </a:gridCol>
                    <a:gridCol w="1691296">
                      <a:extLst>
                        <a:ext uri="{9D8B030D-6E8A-4147-A177-3AD203B41FA5}">
                          <a16:colId xmlns:a16="http://schemas.microsoft.com/office/drawing/2014/main" val="188584020"/>
                        </a:ext>
                      </a:extLst>
                    </a:gridCol>
                    <a:gridCol w="1264006">
                      <a:extLst>
                        <a:ext uri="{9D8B030D-6E8A-4147-A177-3AD203B41FA5}">
                          <a16:colId xmlns:a16="http://schemas.microsoft.com/office/drawing/2014/main" val="762030522"/>
                        </a:ext>
                      </a:extLst>
                    </a:gridCol>
                    <a:gridCol w="1490366">
                      <a:extLst>
                        <a:ext uri="{9D8B030D-6E8A-4147-A177-3AD203B41FA5}">
                          <a16:colId xmlns:a16="http://schemas.microsoft.com/office/drawing/2014/main" val="614876643"/>
                        </a:ext>
                      </a:extLst>
                    </a:gridCol>
                    <a:gridCol w="918124">
                      <a:extLst>
                        <a:ext uri="{9D8B030D-6E8A-4147-A177-3AD203B41FA5}">
                          <a16:colId xmlns:a16="http://schemas.microsoft.com/office/drawing/2014/main" val="3977648650"/>
                        </a:ext>
                      </a:extLst>
                    </a:gridCol>
                  </a:tblGrid>
                  <a:tr h="776817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Zoom Level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Pixels  per 1 meter 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Road image</a:t>
                          </a:r>
                        </a:p>
                        <a:p>
                          <a:pPr algn="ctr" latinLnBrk="1"/>
                          <a:r>
                            <a:rPr lang="en-US" altLang="ko-KR" sz="1400" dirty="0"/>
                            <a:t>(w x h </a:t>
                          </a:r>
                          <a:r>
                            <a:rPr lang="en-US" altLang="ko-KR" sz="1400" dirty="0" err="1"/>
                            <a:t>px</a:t>
                          </a:r>
                          <a:r>
                            <a:rPr lang="en-US" altLang="ko-KR" sz="1400" dirty="0"/>
                            <a:t>)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Scaled Road image ratio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1line scan image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endParaRPr lang="en-US" altLang="ko-KR" sz="1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54592352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1…13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0.125px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1x2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1/8000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8m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3"/>
                          <a:stretch>
                            <a:fillRect l="-729139" t="-141758" r="-3311" b="-7065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26533059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14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0.25px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 x 2.5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1/4000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4m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3"/>
                          <a:stretch>
                            <a:fillRect l="-729139" t="-241758" r="-3311" b="-6065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38951216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15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0.5px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2 x 5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1/2000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2m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3"/>
                          <a:stretch>
                            <a:fillRect l="-729139" t="-341758" r="-3311" b="-5065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75459697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16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4 x 10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1/1000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3"/>
                          <a:stretch>
                            <a:fillRect l="-729139" t="-436957" r="-3311" b="-40108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9924562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17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2px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8 x 20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1/500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0.5m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3"/>
                          <a:stretch>
                            <a:fillRect l="-729139" t="-542857" r="-3311" b="-30549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90500506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18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4px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16 x 40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1/250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0.25m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3"/>
                          <a:stretch>
                            <a:fillRect l="-729139" t="-642857" r="-3311" b="-20549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32961409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19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8px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32 x 80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1/125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0.125m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3"/>
                          <a:stretch>
                            <a:fillRect l="-729139" t="-734783" r="-3311" b="-10326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83812667"/>
                      </a:ext>
                    </a:extLst>
                  </a:tr>
                  <a:tr h="555958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20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16px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64 x 160 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1/62.5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400" dirty="0"/>
                            <a:t>0.0625m</a:t>
                          </a:r>
                          <a:endParaRPr lang="ko-KR" altLang="en-US" sz="1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3"/>
                          <a:stretch>
                            <a:fillRect l="-729139" t="-843956" r="-3311" b="-439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3645271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401754144"/>
      </p:ext>
    </p:extLst>
  </p:cSld>
  <p:clrMapOvr>
    <a:masterClrMapping/>
  </p:clrMapOvr>
</p:sld>
</file>

<file path=ppt/theme/theme1.xml><?xml version="1.0" encoding="utf-8"?>
<a:theme xmlns:a="http://schemas.openxmlformats.org/drawingml/2006/main" name="이성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279</Words>
  <Application>Microsoft Office PowerPoint</Application>
  <PresentationFormat>화면 슬라이드 쇼(4:3)</PresentationFormat>
  <Paragraphs>83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Malgun Gothic</vt:lpstr>
      <vt:lpstr>Arial</vt:lpstr>
      <vt:lpstr>Cambria Math</vt:lpstr>
      <vt:lpstr>이성</vt:lpstr>
      <vt:lpstr>PMS Road image  on STATIC MAP (WPF)</vt:lpstr>
      <vt:lpstr>목차</vt:lpstr>
      <vt:lpstr>PMS road image on Static map</vt:lpstr>
      <vt:lpstr>PMS road image on Static map</vt:lpstr>
      <vt:lpstr>Checklists</vt:lpstr>
      <vt:lpstr>Zoom Scale factors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이 승환</dc:creator>
  <cp:lastModifiedBy>Kim Sang Hyun</cp:lastModifiedBy>
  <cp:revision>5</cp:revision>
  <dcterms:created xsi:type="dcterms:W3CDTF">2022-06-08T10:18:34Z</dcterms:created>
  <dcterms:modified xsi:type="dcterms:W3CDTF">2024-09-09T12:15:53Z</dcterms:modified>
</cp:coreProperties>
</file>